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786"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19" name="Footer Placeholder 18"/>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8" name="Footer Placeholder 7"/>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3" name="Footer Placeholder 2"/>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7C9B81F-C347-4BEF-BFDF-29C42F48304A}" type="datetimeFigureOut">
              <a:rPr lang="en-US" smtClean="0"/>
              <a:pPr/>
              <a:t>12/29/2018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12/29/2018</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30">
                                            <p:txEl>
                                              <p:pRg st="0" end="0"/>
                                            </p:txEl>
                                          </p:spTgt>
                                        </p:tgtEl>
                                        <p:attrNameLst>
                                          <p:attrName>style.visibility</p:attrName>
                                        </p:attrNameLst>
                                      </p:cBhvr>
                                      <p:to>
                                        <p:strVal val="visible"/>
                                      </p:to>
                                    </p:set>
                                    <p:animEffect transition="in" filter="strips(downRight)">
                                      <p:cBhvr>
                                        <p:cTn id="13" dur="500"/>
                                        <p:tgtEl>
                                          <p:spTgt spid="30">
                                            <p:txEl>
                                              <p:pRg st="0" end="0"/>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0">
                                            <p:txEl>
                                              <p:pRg st="1" end="1"/>
                                            </p:txEl>
                                          </p:spTgt>
                                        </p:tgtEl>
                                        <p:attrNameLst>
                                          <p:attrName>style.visibility</p:attrName>
                                        </p:attrNameLst>
                                      </p:cBhvr>
                                      <p:to>
                                        <p:strVal val="visible"/>
                                      </p:to>
                                    </p:set>
                                    <p:animEffect transition="in" filter="strips(downRight)">
                                      <p:cBhvr>
                                        <p:cTn id="16" dur="500"/>
                                        <p:tgtEl>
                                          <p:spTgt spid="30">
                                            <p:txEl>
                                              <p:pRg st="1" end="1"/>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animEffect transition="in" filter="strips(downRight)">
                                      <p:cBhvr>
                                        <p:cTn id="19" dur="500"/>
                                        <p:tgtEl>
                                          <p:spTgt spid="30">
                                            <p:txEl>
                                              <p:pRg st="2" end="2"/>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30">
                                            <p:txEl>
                                              <p:pRg st="3" end="3"/>
                                            </p:txEl>
                                          </p:spTgt>
                                        </p:tgtEl>
                                        <p:attrNameLst>
                                          <p:attrName>style.visibility</p:attrName>
                                        </p:attrNameLst>
                                      </p:cBhvr>
                                      <p:to>
                                        <p:strVal val="visible"/>
                                      </p:to>
                                    </p:set>
                                    <p:animEffect transition="in" filter="strips(downRight)">
                                      <p:cBhvr>
                                        <p:cTn id="22" dur="500"/>
                                        <p:tgtEl>
                                          <p:spTgt spid="30">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30">
                                            <p:txEl>
                                              <p:pRg st="4" end="4"/>
                                            </p:txEl>
                                          </p:spTgt>
                                        </p:tgtEl>
                                        <p:attrNameLst>
                                          <p:attrName>style.visibility</p:attrName>
                                        </p:attrNameLst>
                                      </p:cBhvr>
                                      <p:to>
                                        <p:strVal val="visible"/>
                                      </p:to>
                                    </p:set>
                                    <p:animEffect transition="in" filter="strips(downRight)">
                                      <p:cBhvr>
                                        <p:cTn id="25"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30" grpId="0" build="p" autoUpdateAnimBg="0"/>
    </p:bld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5400" b="1" dirty="0" smtClean="0">
                <a:solidFill>
                  <a:schemeClr val="tx1"/>
                </a:solidFill>
                <a:latin typeface="Algerian" pitchFamily="82" charset="0"/>
              </a:rPr>
              <a:t>الإدارة الإستراتيجية</a:t>
            </a:r>
            <a:endParaRPr lang="en-US" dirty="0">
              <a:solidFill>
                <a:schemeClr val="tx1"/>
              </a:solidFill>
            </a:endParaRPr>
          </a:p>
        </p:txBody>
      </p:sp>
      <p:sp>
        <p:nvSpPr>
          <p:cNvPr id="3" name="Content Placeholder 2"/>
          <p:cNvSpPr>
            <a:spLocks noGrp="1"/>
          </p:cNvSpPr>
          <p:nvPr>
            <p:ph idx="1"/>
          </p:nvPr>
        </p:nvSpPr>
        <p:spPr>
          <a:xfrm>
            <a:off x="609600" y="3429000"/>
            <a:ext cx="8229600" cy="3429000"/>
          </a:xfrm>
        </p:spPr>
        <p:txBody>
          <a:bodyPr>
            <a:normAutofit/>
          </a:bodyPr>
          <a:lstStyle/>
          <a:p>
            <a:pPr algn="ctr">
              <a:buNone/>
            </a:pPr>
            <a:endParaRPr lang="en-US" sz="2000" dirty="0" smtClean="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u="sng" dirty="0" smtClean="0"/>
              <a:t>2- توافر نظم المعلومات الاستراتيجية :</a:t>
            </a:r>
            <a:endParaRPr lang="en-US" dirty="0" smtClean="0"/>
          </a:p>
          <a:p>
            <a:pPr algn="just" rtl="1"/>
            <a:r>
              <a:rPr lang="ar-SA" dirty="0" smtClean="0"/>
              <a:t>   فالمعلومات لها دور أساسي في كافة مراحل الإدارة الاستراتيجية ،  فالمعلومات المرتبطة بنتائج تحليل المتغيرات البيئية الداخلية والخارجية مثلاً تدعم جهود المديرين الاستراتيجيين في وضع الأهداف وصياغة الاستراتيجيات ، كما أنها تساهم في تنفيذ الاستراتيجية ومراجعتها والرقابة عليها.</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389120"/>
          </a:xfrm>
        </p:spPr>
        <p:txBody>
          <a:bodyPr/>
          <a:lstStyle/>
          <a:p>
            <a:pPr algn="just" rtl="1"/>
            <a:r>
              <a:rPr lang="ar-SA" u="sng" dirty="0" smtClean="0"/>
              <a:t>3- توفر نظام للحوافز : </a:t>
            </a:r>
            <a:endParaRPr lang="en-US" dirty="0" smtClean="0"/>
          </a:p>
          <a:p>
            <a:pPr algn="just" rtl="1"/>
            <a:r>
              <a:rPr lang="ar-SA" dirty="0" smtClean="0"/>
              <a:t>   يهدف نظام الحوافز عادةً إلى التأكد من وجود توافق بين ما يتطلبه التنفيذ الفعال للخطط الاستراتيجية والحاجات والمطالب المشروعة للعاملين في المنظمة الذين يقومون بالتنفيذ ، فلابد أن يرتبط نظام الحوافز بصورة مناسبة وفعالة مع استراتيجية المنظمة على المستويات الإدارية المختلفة ؛ ولتحقيق ذلك لابد من تصميم نظام محكم وعادل للمكافآت والحوافز بحيث يؤدي دوراً محفزاً ومشجعاً لمكافأة الأداء المرغوب فيه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just" rtl="1"/>
            <a:r>
              <a:rPr lang="ar-SA" u="sng" dirty="0" smtClean="0"/>
              <a:t>4- توفر نظام مالي : </a:t>
            </a:r>
            <a:endParaRPr lang="en-US" dirty="0" smtClean="0"/>
          </a:p>
          <a:p>
            <a:pPr algn="just" rtl="1"/>
            <a:r>
              <a:rPr lang="ar-SA" dirty="0" smtClean="0"/>
              <a:t>   يجب أن يكون لدى المنظمة نظام جيد للإدارة المالية ، فإذا لم يكن متوفر فيفضل أن يعالج ذلك قبل أن يتم تطبيق الإدارة الاستراتيجية ، حيث أنها تتطلب موارد مالية وبشرية وفنية كبيرة .</a:t>
            </a:r>
            <a:endParaRPr lang="en-US" dirty="0" smtClean="0"/>
          </a:p>
          <a:p>
            <a:pPr algn="just" rtl="1"/>
            <a:r>
              <a:rPr lang="ar-SA" u="sng" dirty="0" smtClean="0"/>
              <a:t>5- توفر التنظيم الإداري السليم : </a:t>
            </a:r>
            <a:endParaRPr lang="en-US" dirty="0" smtClean="0"/>
          </a:p>
          <a:p>
            <a:pPr algn="just" rtl="1"/>
            <a:r>
              <a:rPr lang="ar-SA" dirty="0" smtClean="0"/>
              <a:t>   ينبغي توفر تنظيم إداري دقيق ومرن قادر على التكيف مع متغيرات الاستراتيجية واستيعاب الأهداف الاستراتيجية وتوفير المعلومات اللازمة لذلك ، بالإضافة إلى وجود النظم والإجراءات السليمة التي تسهل أسباب العمل بدل تعقيده أو تعطيله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838200"/>
          </a:xfrm>
        </p:spPr>
        <p:txBody>
          <a:bodyPr>
            <a:normAutofit fontScale="90000"/>
          </a:bodyPr>
          <a:lstStyle/>
          <a:p>
            <a:pPr algn="ctr"/>
            <a:r>
              <a:rPr lang="ar-SA" sz="5400" b="1" dirty="0" smtClean="0">
                <a:latin typeface="Algerian" pitchFamily="82" charset="0"/>
              </a:rPr>
              <a:t>مفهوم الإدارة الإستراتيجية</a:t>
            </a:r>
            <a:r>
              <a:rPr lang="en-US" sz="5400" b="1" dirty="0" smtClean="0">
                <a:latin typeface="Algerian" pitchFamily="82" charset="0"/>
              </a:rPr>
              <a:t>  </a:t>
            </a:r>
            <a:r>
              <a:rPr lang="en-US" sz="5400" dirty="0" smtClean="0">
                <a:latin typeface="Algerian" pitchFamily="82" charset="0"/>
              </a:rPr>
              <a:t/>
            </a:r>
            <a:br>
              <a:rPr lang="en-US" sz="5400" dirty="0" smtClean="0">
                <a:latin typeface="Algerian" pitchFamily="82" charset="0"/>
              </a:rPr>
            </a:br>
            <a:endParaRPr lang="en-US" dirty="0"/>
          </a:p>
        </p:txBody>
      </p:sp>
      <p:sp>
        <p:nvSpPr>
          <p:cNvPr id="3" name="Content Placeholder 2"/>
          <p:cNvSpPr>
            <a:spLocks noGrp="1"/>
          </p:cNvSpPr>
          <p:nvPr>
            <p:ph idx="1"/>
          </p:nvPr>
        </p:nvSpPr>
        <p:spPr>
          <a:xfrm>
            <a:off x="457200" y="2286000"/>
            <a:ext cx="8229600" cy="4038600"/>
          </a:xfrm>
        </p:spPr>
        <p:txBody>
          <a:bodyPr/>
          <a:lstStyle/>
          <a:p>
            <a:pPr algn="ctr" rtl="1"/>
            <a:r>
              <a:rPr lang="ar-SA" sz="2400" b="1" dirty="0" smtClean="0"/>
              <a:t>اولا: تطور مفهوم الادارة الاستراتيجية</a:t>
            </a:r>
            <a:endParaRPr lang="en-US" sz="2400" dirty="0" smtClean="0"/>
          </a:p>
          <a:p>
            <a:pPr algn="just" rtl="1"/>
            <a:r>
              <a:rPr lang="ar-SA" sz="2400" dirty="0" smtClean="0"/>
              <a:t>البذرة الاولى لتطور الادارة الاستراتيجية كانت في حقل اطلق عليه </a:t>
            </a:r>
            <a:r>
              <a:rPr lang="ar-SA" sz="2400" b="1" u="sng" dirty="0" smtClean="0"/>
              <a:t>سياسات الاعمال</a:t>
            </a:r>
            <a:r>
              <a:rPr lang="ar-SA" sz="2400" dirty="0" smtClean="0"/>
              <a:t> الذي بدأ في مدرسة هارفارد للاعمال من خلال تدريس طلبتها هذا الموضوع </a:t>
            </a:r>
            <a:r>
              <a:rPr lang="ar-SA" sz="2400" u="sng" dirty="0" smtClean="0"/>
              <a:t>بأسلوب الحالات الدراسية لمعالجة المشكلات المتصلة بالسياسات المختلفة (الإنتاجية، التسويقية، الموارد البشرية والمالية).</a:t>
            </a:r>
            <a:endParaRPr lang="en-US" sz="2400" u="sng" dirty="0" smtClean="0"/>
          </a:p>
          <a:p>
            <a:pPr algn="just" rtl="1"/>
            <a:r>
              <a:rPr lang="ar-SA" sz="2400" dirty="0" smtClean="0"/>
              <a:t>وقد اصبح </a:t>
            </a:r>
            <a:r>
              <a:rPr lang="ar-SA" sz="2400" u="sng" dirty="0" smtClean="0"/>
              <a:t>يطلق على هذا الحقل بالادارة الاستراتيجية، وتحول الاهتمام بمادة الادارة الاستراتيجية للتركيز على مستوى المنظمة ككل، </a:t>
            </a:r>
            <a:r>
              <a:rPr lang="ar-SA" sz="2400" dirty="0" smtClean="0"/>
              <a:t>مما دعا </a:t>
            </a:r>
            <a:r>
              <a:rPr lang="ar-SA" sz="2400" u="sng" dirty="0" smtClean="0"/>
              <a:t>الجامعات وكليات الادارة لتعليم طلبة إدارة الاعمال مفهوم البيئة </a:t>
            </a:r>
            <a:r>
              <a:rPr lang="ar-SA" sz="2400" u="sng" smtClean="0"/>
              <a:t>وانواعها وتأثيرها </a:t>
            </a:r>
            <a:r>
              <a:rPr lang="ar-SA" sz="2400" u="sng" dirty="0" smtClean="0"/>
              <a:t>على منظمات الاعمال من حيث اتخاذ قراراتها وفي صياغة رسالتها وأهدافها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6858000"/>
          </a:xfrm>
        </p:spPr>
        <p:txBody>
          <a:bodyPr/>
          <a:lstStyle/>
          <a:p>
            <a:pPr algn="just" rtl="1"/>
            <a:r>
              <a:rPr lang="ar-EG" b="1" dirty="0" smtClean="0"/>
              <a:t>- </a:t>
            </a:r>
            <a:r>
              <a:rPr lang="ar-SA" b="1" dirty="0" smtClean="0"/>
              <a:t>ثانيا: </a:t>
            </a:r>
            <a:r>
              <a:rPr lang="ar-SA" b="1" smtClean="0"/>
              <a:t>مفهوم الاستراتيجية</a:t>
            </a:r>
            <a:endParaRPr lang="en-US" dirty="0" smtClean="0"/>
          </a:p>
          <a:p>
            <a:pPr algn="just" rtl="1"/>
            <a:r>
              <a:rPr lang="ar-SA" dirty="0" smtClean="0"/>
              <a:t>اشتقت كلمة الاستراتيجية </a:t>
            </a:r>
            <a:r>
              <a:rPr lang="en-US" dirty="0" smtClean="0"/>
              <a:t>Strategy </a:t>
            </a:r>
            <a:r>
              <a:rPr lang="ar-SA" dirty="0" smtClean="0"/>
              <a:t> من </a:t>
            </a:r>
            <a:r>
              <a:rPr lang="ar-SA" u="sng" dirty="0" smtClean="0"/>
              <a:t>الكلمة اليونانية استراتيجوس </a:t>
            </a:r>
            <a:r>
              <a:rPr lang="en-US" u="sng" dirty="0" err="1" smtClean="0"/>
              <a:t>Strategos</a:t>
            </a:r>
            <a:r>
              <a:rPr lang="en-US" u="sng" dirty="0" smtClean="0"/>
              <a:t> </a:t>
            </a:r>
            <a:r>
              <a:rPr lang="ar-SA" u="sng" dirty="0" smtClean="0"/>
              <a:t> وهي تعني فن القيادة أو فن نقل القوات والمعدات من وإلى ارض المعركة من اجل اكتساب ميزة تنافسية تمكنها من الفوز على الاعداء</a:t>
            </a:r>
            <a:r>
              <a:rPr lang="ar-SA" dirty="0" smtClean="0"/>
              <a:t>. وقد تعددت استخدامات الإستراتيجية حتى انها شملت العديد من العلوم والميادين ولم يعد استخدامها قاصرا على العمليات العسكرية بل نجده قد امتد الى الى كافة العلوم الاجتماعية كعلم السياسة والاقتصاد والاجتماع والإدارة.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a:bodyPr>
          <a:lstStyle/>
          <a:p>
            <a:pPr algn="just" rtl="1"/>
            <a:r>
              <a:rPr lang="ar-SA" b="1" dirty="0" smtClean="0"/>
              <a:t>ثالثا: تعريف الإستراتيجية</a:t>
            </a:r>
            <a:endParaRPr lang="en-US" dirty="0" smtClean="0"/>
          </a:p>
          <a:p>
            <a:pPr algn="just" rtl="1"/>
            <a:r>
              <a:rPr lang="ar-SA" dirty="0" smtClean="0"/>
              <a:t>عرف شاندلر الإستراتيجية بأنها </a:t>
            </a:r>
            <a:r>
              <a:rPr lang="ar-SA" u="sng" dirty="0" smtClean="0"/>
              <a:t>تحديد المنظمة لأهدافها وغاياتها على المدى البعيد، وتخصيص الموارد لتحقيق هذه الاهداف والغايات.</a:t>
            </a:r>
            <a:endParaRPr lang="en-US" dirty="0" smtClean="0"/>
          </a:p>
          <a:p>
            <a:pPr algn="just" rtl="1"/>
            <a:r>
              <a:rPr lang="ar-SA" dirty="0" smtClean="0"/>
              <a:t>اما انسوف فقد عرف الاستراتيجية بأنها عبارة عن </a:t>
            </a:r>
            <a:r>
              <a:rPr lang="ar-SA" u="sng" dirty="0" smtClean="0"/>
              <a:t>تصور المنظمة لطبيعة العلاقة المتوقعة مع البيئة الخارجية والتي في ضوئها تحدد نوعية الاعمال التي ينبغي القيام بها على المدى البعي</a:t>
            </a:r>
            <a:r>
              <a:rPr lang="ar-SA" dirty="0" smtClean="0"/>
              <a:t>د.</a:t>
            </a:r>
            <a:endParaRPr lang="en-US" dirty="0" smtClean="0"/>
          </a:p>
          <a:p>
            <a:pPr algn="just" rtl="1"/>
            <a:r>
              <a:rPr lang="ar-SA" b="1" dirty="0" smtClean="0"/>
              <a:t>اما عن تعريف الادارة الاستراتيجية</a:t>
            </a:r>
            <a:endParaRPr lang="en-US" dirty="0" smtClean="0"/>
          </a:p>
          <a:p>
            <a:pPr algn="just" rtl="1"/>
            <a:r>
              <a:rPr lang="ar-SA" dirty="0" smtClean="0"/>
              <a:t>عرف ثومبسون واستركلاند الادارة الاستراتيجية بأنها تعني </a:t>
            </a:r>
            <a:r>
              <a:rPr lang="en-US" dirty="0" smtClean="0"/>
              <a:t>“</a:t>
            </a:r>
            <a:r>
              <a:rPr lang="ar-SA" u="dotted" dirty="0" smtClean="0"/>
              <a:t>وضع الخطط المستقبلية للمنظمة، وتحديد غاياتها على المدى البعيد، واختيار النمط الملائم من اجل تنفيذ الاستراتيجية</a:t>
            </a:r>
            <a:r>
              <a:rPr lang="en-US" u="dotted" dirty="0" smtClean="0"/>
              <a:t>”</a:t>
            </a:r>
            <a:r>
              <a:rPr lang="ar-SA" u="dotted" dirty="0" smtClean="0"/>
              <a:t>. </a:t>
            </a:r>
            <a:endParaRPr lang="en-US" dirty="0" smtClean="0"/>
          </a:p>
          <a:p>
            <a:pPr algn="just" rtl="1"/>
            <a:r>
              <a:rPr lang="ar-SA" dirty="0" smtClean="0"/>
              <a:t>وعرف جليك </a:t>
            </a:r>
            <a:r>
              <a:rPr lang="en-US" dirty="0" err="1" smtClean="0"/>
              <a:t>Gluek</a:t>
            </a:r>
            <a:r>
              <a:rPr lang="en-US" dirty="0" smtClean="0"/>
              <a:t> </a:t>
            </a:r>
            <a:r>
              <a:rPr lang="ar-SA" dirty="0" smtClean="0"/>
              <a:t>  الإدارة الاستراتيجية بأنها "</a:t>
            </a:r>
            <a:r>
              <a:rPr lang="ar-SA" u="dotted" dirty="0" smtClean="0"/>
              <a:t>سلسلة من القرارات والأفعال التي تقود إلى تطوير إستراتيجية أو استراتيجيات فعالة لتحقيق أهداف المنظمة" . </a:t>
            </a:r>
            <a:endParaRPr lang="en-US" dirty="0" smtClean="0"/>
          </a:p>
          <a:p>
            <a:pPr algn="r" rtl="1">
              <a:buNone/>
            </a:pPr>
            <a:r>
              <a:rPr lang="ar-IQ" dirty="0" smtClean="0"/>
              <a:t> اما ثوماس </a:t>
            </a:r>
            <a:r>
              <a:rPr lang="ar-SA" dirty="0" smtClean="0"/>
              <a:t>فقد عرفها </a:t>
            </a:r>
            <a:r>
              <a:rPr lang="ar-IQ" dirty="0" smtClean="0"/>
              <a:t>على أنها " تلك الفعاليات والخطط التي تضعها المنظمة على المدى البعيد، بما يكفل تحقيق التلاؤم بين المنظمة ورسالتها".</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858000"/>
          </a:xfrm>
        </p:spPr>
        <p:txBody>
          <a:bodyPr/>
          <a:lstStyle/>
          <a:p>
            <a:pPr algn="just" rtl="1"/>
            <a:r>
              <a:rPr lang="ar-EG" b="1" dirty="0" smtClean="0"/>
              <a:t>- </a:t>
            </a:r>
            <a:r>
              <a:rPr lang="ar-SA" b="1" dirty="0" smtClean="0"/>
              <a:t>مقومات الادارة الاستراتيجية</a:t>
            </a:r>
            <a:endParaRPr lang="en-US" dirty="0" smtClean="0"/>
          </a:p>
          <a:p>
            <a:pPr algn="just" rtl="1"/>
            <a:r>
              <a:rPr lang="ar-SA" dirty="0" smtClean="0"/>
              <a:t>ان </a:t>
            </a:r>
            <a:r>
              <a:rPr lang="ar-EG" dirty="0" smtClean="0"/>
              <a:t>تحقيق الإدارة ال</a:t>
            </a:r>
            <a:r>
              <a:rPr lang="ar-DZ" dirty="0" smtClean="0"/>
              <a:t>استراتيجية </a:t>
            </a:r>
            <a:r>
              <a:rPr lang="ar-EG" dirty="0" smtClean="0"/>
              <a:t>الناجحة يتطلب منها توفر عدد من المقومات الرئيسية منها: </a:t>
            </a:r>
            <a:endParaRPr lang="en-US" dirty="0" smtClean="0"/>
          </a:p>
          <a:p>
            <a:pPr algn="just" rtl="1"/>
            <a:r>
              <a:rPr lang="ar-EG" dirty="0" smtClean="0"/>
              <a:t> 1. خطة استراتيجية متكاملة , 2. منظومة متكاملة من السياسات التي تحكم وتنظم عمل المنظمة وترشد القائمين بمسئوليات الأداء وأخلاقيات العمل لتحقيق التميز. 3.أسس وقواعد ومعايير اتخاذ القرار, 4. هياكل تنظيمية مرنة ومتناسبة مع متطلبات الأداء وقابلة للتطوير والتكيف مع التغيرات والتحديات الخارجية والداخلية للمنظمة.</a:t>
            </a:r>
            <a:endParaRPr lang="en-US" dirty="0" smtClean="0"/>
          </a:p>
          <a:p>
            <a:pPr algn="just" rtl="1"/>
            <a:r>
              <a:rPr lang="ar-SA" u="dotted" dirty="0" smtClean="0">
                <a:solidFill>
                  <a:srgbClr val="FF0000"/>
                </a:solidFill>
              </a:rPr>
              <a:t>وتختلف الإدارة الإستراتيجية</a:t>
            </a:r>
            <a:r>
              <a:rPr lang="ar-SA" dirty="0" smtClean="0">
                <a:solidFill>
                  <a:srgbClr val="FF0000"/>
                </a:solidFill>
              </a:rPr>
              <a:t> </a:t>
            </a:r>
            <a:r>
              <a:rPr lang="ar-SA" u="dotted" dirty="0" smtClean="0">
                <a:solidFill>
                  <a:srgbClr val="FF0000"/>
                </a:solidFill>
              </a:rPr>
              <a:t>عن التخطيط الاستراتيجي</a:t>
            </a:r>
            <a:r>
              <a:rPr lang="ar-SA" dirty="0" smtClean="0">
                <a:solidFill>
                  <a:srgbClr val="FF0000"/>
                </a:solidFill>
              </a:rPr>
              <a:t> </a:t>
            </a:r>
            <a:r>
              <a:rPr lang="ar-SA" u="dotted" dirty="0" smtClean="0">
                <a:solidFill>
                  <a:srgbClr val="FF0000"/>
                </a:solidFill>
              </a:rPr>
              <a:t>والتخطيط التشغيلي</a:t>
            </a:r>
            <a:r>
              <a:rPr lang="ar-SA" dirty="0" smtClean="0">
                <a:solidFill>
                  <a:srgbClr val="FF0000"/>
                </a:solidFill>
              </a:rPr>
              <a:t> ، </a:t>
            </a:r>
            <a:r>
              <a:rPr lang="ar-SA" u="dotted" dirty="0" smtClean="0">
                <a:solidFill>
                  <a:srgbClr val="FF0000"/>
                </a:solidFill>
              </a:rPr>
              <a:t>فالإدارة الإستراتيجية هي ثمرة لتطور مفهوم التخطيط الاستراتيجي وتوسيع لنطاقه وإغناءً لأبعاده ، فالتخطيط الاستراتيجي هو عنصر من عناصر الإدارة الإستراتيجية</a:t>
            </a:r>
            <a:r>
              <a:rPr lang="ar-SA" dirty="0" smtClean="0">
                <a:solidFill>
                  <a:srgbClr val="FF0000"/>
                </a:solidFill>
              </a:rPr>
              <a:t> </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a:bodyPr>
          <a:lstStyle/>
          <a:p>
            <a:pPr algn="just" rtl="1"/>
            <a:r>
              <a:rPr lang="ar-SA" u="dotted" dirty="0" smtClean="0"/>
              <a:t>إن الإدارة الإستراتيجية تعني أيضاً إدارة التغيير التنظيمي وإدارة الثقافة التنظيمية وإدارة الموارد وإدارة البيئة في نفس الوقت ، فالإدارة الإستراتيجية تهتم بالحاضر والمستقبل في آن معا</a:t>
            </a:r>
            <a:r>
              <a:rPr lang="ar-SA" dirty="0" smtClean="0"/>
              <a:t>، في حين </a:t>
            </a:r>
            <a:r>
              <a:rPr lang="ar-SA" u="dotted" dirty="0" smtClean="0"/>
              <a:t>أن التخطيط الاستراتيجي هو عملية تنبؤ لفترة طويلة الأجل وتوقع ما سيحدث وتخصيص الموارد.</a:t>
            </a:r>
            <a:r>
              <a:rPr lang="ar-SA" b="1" dirty="0" smtClean="0"/>
              <a:t> </a:t>
            </a:r>
          </a:p>
          <a:p>
            <a:pPr algn="just" rtl="1"/>
            <a:r>
              <a:rPr lang="ar-SA" b="1" dirty="0" smtClean="0"/>
              <a:t>أهمية الإدارة الإستراتيجية </a:t>
            </a:r>
            <a:endParaRPr lang="ar-SA" dirty="0" smtClean="0"/>
          </a:p>
          <a:p>
            <a:pPr algn="just" rtl="1"/>
            <a:r>
              <a:rPr lang="ar-SA" dirty="0" smtClean="0"/>
              <a:t>تنبع اهمية الادارة الاستراتيجية من </a:t>
            </a:r>
            <a:r>
              <a:rPr lang="ar-SA" u="dotted" dirty="0" smtClean="0"/>
              <a:t>متابعة وتقييم أداء المنظمة</a:t>
            </a:r>
            <a:r>
              <a:rPr lang="ar-SA" dirty="0" smtClean="0"/>
              <a:t> ، كنظام متكامل يتكون من بنية متفاعلة من الأنظمة الوظيفية الفرعية ، إلى جانب تحليل أداء الأنظمة الفرعية والمناخ التنظيمي والثقافة التنظيمية ، وما تتضمن هذه المجالات والأنظمة من عناصر قوة وضعف ، تقوم الإدارة الإستراتيجية بتجديد مركز المنظمة الإستراتيجية وتقييم الأداء ككل من خلال تحديد دور كل نظام في خلق قيمة محددة للمنظمة ومتابعة سلسلة القيمة المضافة ذات الأثر المباشر في إتاحة فرص البقاء أو النمو والتطور في الصناعة ، ويعتبر التكامل الاستراتيجي شرطا جوهريا للكفاءة والفاعلية . </a:t>
            </a:r>
            <a:endParaRPr lang="en-US" dirty="0" smtClean="0"/>
          </a:p>
          <a:p>
            <a:pPr algn="r" rtl="1"/>
            <a:endParaRPr lang="ar-SA" u="dotted" dirty="0" smtClean="0"/>
          </a:p>
          <a:p>
            <a:pPr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029200"/>
          </a:xfrm>
        </p:spPr>
        <p:txBody>
          <a:bodyPr>
            <a:normAutofit/>
          </a:bodyPr>
          <a:lstStyle/>
          <a:p>
            <a:pPr algn="r" rtl="1"/>
            <a:r>
              <a:rPr lang="ar-SA" u="dotted" dirty="0" smtClean="0"/>
              <a:t>وخلاصة القول أن الإدارة الإستراتيجية هي عملية إبداعية عقلانية التحليل وهي عملية ديناميكية متواصلة تسعى إلى تحقيق رسالة المنظمة من خلال إدارة وتوجيه الموارد المتاحة بطريقة كفؤة وفعالة والقدرة على مواجهة تحديات بيئة الأعمال المتغيرة من تهديدات وفرص ومنافسة ومخاطر لتحقيق مستقبل أفضل انطلاقا من نقطة ارتكاز أساسية في الحاضر . </a:t>
            </a:r>
            <a:endParaRPr lang="en-US" dirty="0" smtClean="0"/>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5943600"/>
          </a:xfrm>
        </p:spPr>
        <p:txBody>
          <a:bodyPr>
            <a:normAutofit/>
          </a:bodyPr>
          <a:lstStyle/>
          <a:p>
            <a:pPr algn="just" rtl="1"/>
            <a:r>
              <a:rPr lang="ar-SA" b="1" dirty="0" smtClean="0"/>
              <a:t>رابعا:  مستويات الإدارة الإستراتيجية </a:t>
            </a:r>
            <a:endParaRPr lang="en-US" dirty="0" smtClean="0"/>
          </a:p>
          <a:p>
            <a:pPr algn="just" rtl="1"/>
            <a:r>
              <a:rPr lang="ar-SA" b="1" dirty="0" smtClean="0"/>
              <a:t>    تتكون الإدارة الإستراتيجية من ثلاثة مستويات : </a:t>
            </a:r>
            <a:endParaRPr lang="en-US" dirty="0" smtClean="0"/>
          </a:p>
          <a:p>
            <a:pPr algn="just" rtl="1"/>
            <a:r>
              <a:rPr lang="ar-SA" b="1" dirty="0" smtClean="0"/>
              <a:t>1- إستراتيجية المنشأة </a:t>
            </a:r>
            <a:r>
              <a:rPr lang="ar-LB" b="1" dirty="0" smtClean="0"/>
              <a:t>(</a:t>
            </a:r>
            <a:r>
              <a:rPr lang="en-US" b="1" dirty="0" smtClean="0"/>
              <a:t>Corporate Strategy</a:t>
            </a:r>
            <a:r>
              <a:rPr lang="ar-SA" b="1" dirty="0" smtClean="0"/>
              <a:t>):</a:t>
            </a:r>
            <a:endParaRPr lang="en-US" dirty="0" smtClean="0"/>
          </a:p>
          <a:p>
            <a:pPr algn="just" rtl="1"/>
            <a:r>
              <a:rPr lang="ar-SA" dirty="0" smtClean="0"/>
              <a:t>وهى تصف توجهات المنظمة الكلية بما يعكس اتجاهاتها العامة نحو النمو وإدارة أعمالها وخطوط منتجاتها لتحقيق التوازن في مزيج منتجاتها. وإستراتيجية المنظمة محدد للقرارات التي تحدد نوع الأعمال التي يجب أن ترتبط بها المنظمة وكذلك تدفق الموارد والأموال من وإلى أقسام المنظمة وأخيراً علاقات المنظمة مع المجموعات الرئيسية في البيئة.</a:t>
            </a:r>
          </a:p>
          <a:p>
            <a:pPr algn="just" rtl="1"/>
            <a:r>
              <a:rPr lang="ar-SA" b="1" dirty="0" smtClean="0"/>
              <a:t>2- إستراتيجية الأعمال (</a:t>
            </a:r>
            <a:r>
              <a:rPr lang="en-US" b="1" dirty="0" smtClean="0"/>
              <a:t>Business Strategy</a:t>
            </a:r>
            <a:r>
              <a:rPr lang="ar-SA" b="1" dirty="0" smtClean="0"/>
              <a:t>):</a:t>
            </a:r>
            <a:endParaRPr lang="en-US" dirty="0" smtClean="0"/>
          </a:p>
          <a:p>
            <a:pPr algn="just" rtl="1"/>
            <a:r>
              <a:rPr lang="ar-SA" dirty="0" smtClean="0"/>
              <a:t>يطلق عليها أحياناً الإستراتيجية التنافسية </a:t>
            </a:r>
            <a:r>
              <a:rPr lang="en-US" dirty="0" smtClean="0"/>
              <a:t>Competitive Strategy</a:t>
            </a:r>
            <a:r>
              <a:rPr lang="ar-SA" dirty="0" smtClean="0"/>
              <a:t> وعادة ما توضع على المستوى وحدات الأعمال الإستراتيجية </a:t>
            </a:r>
            <a:r>
              <a:rPr lang="en-US" dirty="0" smtClean="0"/>
              <a:t>SBU</a:t>
            </a:r>
            <a:r>
              <a:rPr lang="ar-SA" dirty="0" smtClean="0"/>
              <a:t>، وهي تركز على تحسين الوضع التنافسي لمنتجات أو خدمات المنظمة في صناعة معينة أو في قطاع سوقي معين. </a:t>
            </a:r>
            <a:endParaRPr lang="en-US" dirty="0" smtClean="0"/>
          </a:p>
          <a:p>
            <a:pPr algn="just" rtl="1"/>
            <a:endParaRPr lang="en-US" dirty="0" smtClean="0"/>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rtl="1"/>
            <a:r>
              <a:rPr lang="ar-SA" b="1" dirty="0" smtClean="0"/>
              <a:t>3- الإستراتيجية الوظيفية (</a:t>
            </a:r>
            <a:r>
              <a:rPr lang="en-US" b="1" dirty="0" smtClean="0"/>
              <a:t>Functional Strategy</a:t>
            </a:r>
            <a:r>
              <a:rPr lang="ar-SA" b="1" dirty="0" smtClean="0"/>
              <a:t>):</a:t>
            </a:r>
            <a:endParaRPr lang="en-US" dirty="0" smtClean="0"/>
          </a:p>
          <a:p>
            <a:pPr algn="just" rtl="1"/>
            <a:r>
              <a:rPr lang="ar-SA" dirty="0" smtClean="0"/>
              <a:t>تتعلق أساساً بتعظيم الكفاءة الانتاجية بتجميع واستغلال المصادر المتاحة بكفاءة وفاعلية.</a:t>
            </a:r>
          </a:p>
          <a:p>
            <a:pPr algn="just" rtl="1"/>
            <a:r>
              <a:rPr lang="ar-SA" b="1" u="sng" dirty="0" smtClean="0"/>
              <a:t>عوامل نجاح تطبيق الإدارة الاستراتيجية :</a:t>
            </a:r>
            <a:endParaRPr lang="en-US" dirty="0" smtClean="0"/>
          </a:p>
          <a:p>
            <a:pPr algn="just" rtl="1"/>
            <a:r>
              <a:rPr lang="ar-SA" dirty="0" smtClean="0"/>
              <a:t>   لتطبيق الإدارة الاستراتيجية بنجاح ، يستوجب توفر عدد من العوامل ، والتي من أهمها :</a:t>
            </a:r>
            <a:endParaRPr lang="en-US" dirty="0" smtClean="0"/>
          </a:p>
          <a:p>
            <a:pPr algn="just" rtl="1"/>
            <a:r>
              <a:rPr lang="ar-SA" u="sng" dirty="0" smtClean="0"/>
              <a:t>1- توافر التفكير الاستراتيجي :</a:t>
            </a:r>
            <a:endParaRPr lang="en-US" dirty="0" smtClean="0"/>
          </a:p>
          <a:p>
            <a:pPr algn="just" rtl="1"/>
            <a:r>
              <a:rPr lang="ar-SA" dirty="0" smtClean="0"/>
              <a:t>   حيث يشير التفكير الاستراتيجي إلى توافر القدرات والمهارات اللازمة لممارسة الفرد مهام الإدارة الاستراتيجية</a:t>
            </a:r>
          </a:p>
          <a:p>
            <a:pPr algn="just" rtl="1"/>
            <a:r>
              <a:rPr lang="ar-SA" dirty="0" smtClean="0"/>
              <a:t>أهم خصائص الأفراد ذوي التفكير الاستراتيجي .</a:t>
            </a:r>
          </a:p>
          <a:p>
            <a:pPr algn="just" rtl="1"/>
            <a:r>
              <a:rPr lang="ar-SA" dirty="0" smtClean="0"/>
              <a:t> 1.القدرة على تحليل البيئة الخارجية بما توفره من فرص أو ما ينتج عنها من مخاطر </a:t>
            </a:r>
          </a:p>
          <a:p>
            <a:pPr algn="just" rtl="1"/>
            <a:r>
              <a:rPr lang="ar-SA" dirty="0" smtClean="0"/>
              <a:t>2. القدرة على اختيار الاستراتيجية المناسبة </a:t>
            </a:r>
            <a:endParaRPr lang="en-US" dirty="0" smtClean="0"/>
          </a:p>
          <a:p>
            <a:pPr algn="just" rtl="1"/>
            <a:r>
              <a:rPr lang="ar-SA" dirty="0" smtClean="0"/>
              <a:t>3. القدرة على تخصيص الموارد والإمكانات المتاحة واستخدامها بكفاءة </a:t>
            </a:r>
            <a:endParaRPr lang="en-US" dirty="0" smtClean="0"/>
          </a:p>
          <a:p>
            <a:pPr algn="just" rtl="1"/>
            <a:r>
              <a:rPr lang="ar-SA" dirty="0" smtClean="0"/>
              <a:t>4. القدرة على اتخاذ القرارات الاستراتيجية </a:t>
            </a:r>
            <a:endParaRPr lang="en-US" dirty="0" smtClean="0"/>
          </a:p>
          <a:p>
            <a:pPr algn="r">
              <a:buNone/>
            </a:pPr>
            <a:r>
              <a:rPr lang="ar-JO"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608</TotalTime>
  <Words>897</Words>
  <Application>Microsoft Office PowerPoint</Application>
  <PresentationFormat>عرض على الشاشة (3:4)‏</PresentationFormat>
  <Paragraphs>48</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الإدارة الإستراتيجية</vt:lpstr>
      <vt:lpstr>مفهوم الإدارة الإستراتيجية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Emad</dc:creator>
  <cp:lastModifiedBy>Khaled Dabbas Almolaa</cp:lastModifiedBy>
  <cp:revision>71</cp:revision>
  <dcterms:created xsi:type="dcterms:W3CDTF">2006-08-16T00:00:00Z</dcterms:created>
  <dcterms:modified xsi:type="dcterms:W3CDTF">2018-12-29T19:08:21Z</dcterms:modified>
</cp:coreProperties>
</file>